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87" r:id="rId1"/>
  </p:sldMasterIdLst>
  <p:notesMasterIdLst>
    <p:notesMasterId r:id="rId11"/>
  </p:notesMasterIdLst>
  <p:sldIdLst>
    <p:sldId id="265" r:id="rId2"/>
    <p:sldId id="266" r:id="rId3"/>
    <p:sldId id="260" r:id="rId4"/>
    <p:sldId id="262" r:id="rId5"/>
    <p:sldId id="263" r:id="rId6"/>
    <p:sldId id="270" r:id="rId7"/>
    <p:sldId id="264" r:id="rId8"/>
    <p:sldId id="257" r:id="rId9"/>
    <p:sldId id="258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990099"/>
    <a:srgbClr val="FF4370"/>
    <a:srgbClr val="FE9202"/>
    <a:srgbClr val="FFF3E7"/>
    <a:srgbClr val="5EEC3C"/>
    <a:srgbClr val="FFDC47"/>
    <a:srgbClr val="CCCC00"/>
    <a:srgbClr val="FFCC66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8" d="100"/>
          <a:sy n="138" d="100"/>
        </p:scale>
        <p:origin x="2454" y="-4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0759B3-20ED-419A-A77D-71AE35F06108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63AF9A-6E76-4CCC-89CF-B04065708F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168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459019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83e6516ac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83e6516ac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85429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83e6516ac1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83e6516ac1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8710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580869-1AAE-972B-4DC7-B25059EED7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C78EA6-5608-7BD3-2995-58AB34D76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780D0-0DD7-CF42-2690-5B0A64AA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6961DB-1FE1-6557-69BC-2C7137927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E73B93-8409-C9DE-0F31-95EE921E7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650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9186A-0076-CA6B-1E29-925D41878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CED937-5ED4-CD96-D361-8A97A38147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1AFC93-2D58-228D-ED89-9F3DBC413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18D25-F960-3494-D995-AC5C6141D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3E946B-88D8-DDAB-FC78-5273E820B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27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9B8BB9-38C8-929E-9328-DB23BCB10F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EE4FE4-F6E9-2558-1317-8A0CF7C1D8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336254-B96B-9845-BA23-7F8F6A571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46087-D45A-08BF-0248-92661ECD0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A55A9-BE13-3032-DDD4-5BF8FE091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5E2FADDF-6675-B65B-59B1-373238F985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18306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62914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172" y="205067"/>
            <a:ext cx="8228763" cy="858473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>
            <a:lvl1pPr indent="0" algn="ctr">
              <a:buNone/>
              <a:defRPr/>
            </a:lvl1pPr>
          </a:lstStyle>
          <a:p>
            <a:pPr indent="0" algn="ctr">
              <a:buNone/>
            </a:pPr>
            <a:endParaRPr lang="en-CA" sz="3991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457172" y="1203299"/>
            <a:ext cx="8228763" cy="2982614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>
            <a:lvl1pPr indent="0">
              <a:spcBef>
                <a:spcPts val="1285"/>
              </a:spcBef>
              <a:buNone/>
              <a:defRPr/>
            </a:lvl1pPr>
          </a:lstStyle>
          <a:p>
            <a:pPr indent="0">
              <a:spcBef>
                <a:spcPts val="1417"/>
              </a:spcBef>
              <a:buNone/>
            </a:pPr>
            <a:endParaRPr lang="en-CA" sz="2903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EB43015-3480-42B5-A356-6FE7DC1171C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346412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86215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DB18D-A3BB-7DB4-7A87-5D749217F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4DB55-74DA-4FD6-C9B4-9DC8456A10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F037EF-33AB-47BC-8798-073268096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F9A52-CF31-65DC-96E8-8A05F50CA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C98EB6-7845-EA8E-6F94-A2B6B5C54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0033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94B8-5028-BF52-C34C-43901C6EB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267911-3B83-0240-7970-5F9420B513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D2472-89A7-1192-AA74-C5A683F38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3744E2-988F-EB24-9D5B-6D63DF1A1B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1F96E-5980-23E3-45FF-1C501E5C3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6632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2573D-92BC-9695-3907-16AFB8B5F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AFBFC2-84E1-1804-8126-CCACE7531A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6B2022-61C1-DD37-9027-E837EB32A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3A8689-A134-2C2D-7E5A-95D06ADB4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46AAA4-BD1C-F3F8-1F21-89AA4DCC5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A38430-D5CD-5681-2EF2-9165B0FAC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45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E6423-7A73-42DD-4CC8-29EF266ED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752E62-EDB5-193F-A2F9-BE14326D51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88BB01-129E-DE90-B205-C281C6AEC5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DCF2B8-DCA5-AD9B-2686-92B04CC1A63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57B2D6-6B9A-10C8-B058-73B42BD102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5220E6-F68E-2D21-9E92-D56BD60F1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0A4A314-13D0-B45E-6F89-7896D9D95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D8E268-5980-7C88-29D6-1EE147E2C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464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2A09A9-E838-1946-85A2-D98E22DCB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25CB1F7-4C13-B793-59BD-9B45F69093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E1129C-F003-59AE-C51A-4F4F14FA3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64DDBB-7AFF-26E1-AE47-509A9695AE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543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D90706B-1FF6-CB54-665C-C810626CCC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6D5E3F-1CB9-3F10-106B-A2F135A4D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9242D2-250D-8F12-6914-030DCE82E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609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A019C8-1125-B046-06CA-30370E749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E16E3-1B73-7792-97B0-DD23CA60DE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57076B-C443-9955-6DAF-C4F84DE5B8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41A35B-E060-C0E6-1635-5A88C151E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9EF04F-9258-1BB1-641E-327C7EF92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D77408-947D-E81F-2ADD-DCA92D432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564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E75CA-0E81-3049-206B-D4A9B31FC5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87289D-0DC7-DEF1-FABF-404FD561C3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CA3989-31B9-7397-317C-BAAEC2757F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C28394-C589-4103-D9CA-EB24EFEAF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E2C4E5-315E-B7C8-6A4A-745F398E6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FEC91-BA74-0255-8FC4-5A751D93F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1250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2BAAEC-E9F3-0CC2-2ABF-FF6FC0A7E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F656D-A570-87D5-D9CD-95043D0FA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C60DE3-71FF-1F18-3A39-0E563C308B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A927F-4910-1476-6110-42B9DB4C5D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87A2D-85E5-4E62-9474-21BC8D53BD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1F1F3A-7B7E-B9BC-8049-45131D43720A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2212149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90" r:id="rId3"/>
    <p:sldLayoutId id="2147483891" r:id="rId4"/>
    <p:sldLayoutId id="2147483892" r:id="rId5"/>
    <p:sldLayoutId id="2147483893" r:id="rId6"/>
    <p:sldLayoutId id="2147483894" r:id="rId7"/>
    <p:sldLayoutId id="2147483895" r:id="rId8"/>
    <p:sldLayoutId id="2147483896" r:id="rId9"/>
    <p:sldLayoutId id="2147483897" r:id="rId10"/>
    <p:sldLayoutId id="2147483898" r:id="rId11"/>
    <p:sldLayoutId id="2147483899" r:id="rId12"/>
    <p:sldLayoutId id="2147483900" r:id="rId13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EB492CD-616E-47F8-933B-5E2D952A05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7" name="Arc 26">
            <a:extLst>
              <a:ext uri="{FF2B5EF4-FFF2-40B4-BE49-F238E27FC236}">
                <a16:creationId xmlns:a16="http://schemas.microsoft.com/office/drawing/2014/main" id="{59383CF9-23B5-4335-9B21-1791C4CF1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3967198" flipH="1">
            <a:off x="6473511" y="367870"/>
            <a:ext cx="2240924" cy="2240924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1221" y="359619"/>
            <a:ext cx="4094129" cy="99417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/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Heart Stroke </a:t>
            </a:r>
            <a:b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3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Prediction</a:t>
            </a: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007FE00-9498-4706-B255-6437B0252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114800"/>
            <a:ext cx="2004647" cy="1028700"/>
          </a:xfrm>
          <a:custGeom>
            <a:avLst/>
            <a:gdLst>
              <a:gd name="connsiteX0" fmla="*/ 1721734 w 2672863"/>
              <a:gd name="connsiteY0" fmla="*/ 0 h 1371600"/>
              <a:gd name="connsiteX1" fmla="*/ 2564444 w 2672863"/>
              <a:gd name="connsiteY1" fmla="*/ 213382 h 1371600"/>
              <a:gd name="connsiteX2" fmla="*/ 2672863 w 2672863"/>
              <a:gd name="connsiteY2" fmla="*/ 279248 h 1371600"/>
              <a:gd name="connsiteX3" fmla="*/ 2672863 w 2672863"/>
              <a:gd name="connsiteY3" fmla="*/ 1371600 h 1371600"/>
              <a:gd name="connsiteX4" fmla="*/ 0 w 2672863"/>
              <a:gd name="connsiteY4" fmla="*/ 1371600 h 1371600"/>
              <a:gd name="connsiteX5" fmla="*/ 33268 w 2672863"/>
              <a:gd name="connsiteY5" fmla="*/ 1242216 h 1371600"/>
              <a:gd name="connsiteX6" fmla="*/ 1721734 w 2672863"/>
              <a:gd name="connsiteY6" fmla="*/ 0 h 1371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72863" h="1371600">
                <a:moveTo>
                  <a:pt x="1721734" y="0"/>
                </a:moveTo>
                <a:cubicBezTo>
                  <a:pt x="2026863" y="0"/>
                  <a:pt x="2313937" y="77299"/>
                  <a:pt x="2564444" y="213382"/>
                </a:cubicBezTo>
                <a:lnTo>
                  <a:pt x="2672863" y="279248"/>
                </a:lnTo>
                <a:lnTo>
                  <a:pt x="2672863" y="1371600"/>
                </a:lnTo>
                <a:lnTo>
                  <a:pt x="0" y="1371600"/>
                </a:lnTo>
                <a:lnTo>
                  <a:pt x="33268" y="1242216"/>
                </a:lnTo>
                <a:cubicBezTo>
                  <a:pt x="257110" y="522539"/>
                  <a:pt x="928399" y="0"/>
                  <a:pt x="172173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Video 4" descr="Moving Equations">
            <a:extLst>
              <a:ext uri="{FF2B5EF4-FFF2-40B4-BE49-F238E27FC236}">
                <a16:creationId xmlns:a16="http://schemas.microsoft.com/office/drawing/2014/main" id="{AA4D1E51-5E64-6688-3652-9812380D28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/>
          <a:stretch/>
        </p:blipFill>
        <p:spPr>
          <a:xfrm>
            <a:off x="527386" y="1503229"/>
            <a:ext cx="3583036" cy="2009733"/>
          </a:xfrm>
          <a:custGeom>
            <a:avLst/>
            <a:gdLst/>
            <a:ahLst/>
            <a:cxnLst/>
            <a:rect l="l" t="t" r="r" b="b"/>
            <a:pathLst>
              <a:path w="4777381" h="5643794">
                <a:moveTo>
                  <a:pt x="143704" y="0"/>
                </a:moveTo>
                <a:lnTo>
                  <a:pt x="4633677" y="0"/>
                </a:lnTo>
                <a:cubicBezTo>
                  <a:pt x="4713043" y="0"/>
                  <a:pt x="4777381" y="64338"/>
                  <a:pt x="4777381" y="143704"/>
                </a:cubicBezTo>
                <a:lnTo>
                  <a:pt x="4777381" y="5500090"/>
                </a:lnTo>
                <a:cubicBezTo>
                  <a:pt x="4777381" y="5579456"/>
                  <a:pt x="4713043" y="5643794"/>
                  <a:pt x="4633677" y="5643794"/>
                </a:cubicBezTo>
                <a:lnTo>
                  <a:pt x="143704" y="5643794"/>
                </a:lnTo>
                <a:cubicBezTo>
                  <a:pt x="64338" y="5643794"/>
                  <a:pt x="0" y="5579456"/>
                  <a:pt x="0" y="5500090"/>
                </a:cubicBezTo>
                <a:lnTo>
                  <a:pt x="0" y="143704"/>
                </a:lnTo>
                <a:cubicBezTo>
                  <a:pt x="0" y="64338"/>
                  <a:pt x="64338" y="0"/>
                  <a:pt x="143704" y="0"/>
                </a:cubicBezTo>
                <a:close/>
              </a:path>
            </a:pathLst>
          </a:cu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21221" y="1488332"/>
            <a:ext cx="4094129" cy="314439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 defTabSz="914400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1400" i="1" u="sng" dirty="0"/>
              <a:t>By Group 12: </a:t>
            </a:r>
          </a:p>
          <a:p>
            <a:pPr indent="-228600" algn="l" defTabSz="914400">
              <a:spcBef>
                <a:spcPts val="450"/>
              </a:spcBef>
              <a:buFont typeface="Arial" panose="020B0604020202020204" pitchFamily="34" charset="0"/>
              <a:buChar char="•"/>
            </a:pPr>
            <a:endParaRPr lang="en-US" sz="1400" dirty="0"/>
          </a:p>
          <a:p>
            <a:pPr indent="-228600" algn="l" defTabSz="914400">
              <a:spcBef>
                <a:spcPts val="450"/>
              </a:spcBef>
              <a:buFont typeface="Arial" panose="020B0604020202020204" pitchFamily="34" charset="0"/>
              <a:buChar char="•"/>
            </a:pPr>
            <a:r>
              <a:rPr lang="en-US" sz="1400" b="1" dirty="0"/>
              <a:t>Abbasi, Seyed Amir Kiarash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400" b="1" dirty="0"/>
              <a:t>Alan, Baris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400" b="1" dirty="0"/>
              <a:t>Ardalanasl, Mohammad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400" b="1" dirty="0"/>
              <a:t>Khimani, Renish Samir 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400" b="1" dirty="0"/>
              <a:t>Li, Chue San Gavin 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400" b="1" dirty="0"/>
              <a:t>Maran Vieira Da Silva, Taiguara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400" b="1" dirty="0"/>
              <a:t>Mehmood, Hassan 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400" b="1" dirty="0"/>
              <a:t>Monzato Grigorio, Gabriel </a:t>
            </a:r>
          </a:p>
          <a:p>
            <a:pPr indent="-228600" algn="l" defTabSz="914400">
              <a:buFont typeface="Arial" panose="020B0604020202020204" pitchFamily="34" charset="0"/>
              <a:buChar char="•"/>
            </a:pPr>
            <a:r>
              <a:rPr lang="en-US" sz="1400" b="1" dirty="0"/>
              <a:t>Thomas, Shane</a:t>
            </a:r>
          </a:p>
        </p:txBody>
      </p:sp>
    </p:spTree>
    <p:extLst>
      <p:ext uri="{BB962C8B-B14F-4D97-AF65-F5344CB8AC3E}">
        <p14:creationId xmlns:p14="http://schemas.microsoft.com/office/powerpoint/2010/main" val="4040267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9682" y="1"/>
            <a:ext cx="7543800" cy="1129400"/>
          </a:xfrm>
        </p:spPr>
        <p:txBody>
          <a:bodyPr/>
          <a:lstStyle/>
          <a:p>
            <a:r>
              <a:rPr lang="en-US" dirty="0"/>
              <a:t>Predicting Heart Stroke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2659" y="1251286"/>
            <a:ext cx="4149030" cy="571500"/>
          </a:xfrm>
        </p:spPr>
        <p:txBody>
          <a:bodyPr/>
          <a:lstStyle/>
          <a:p>
            <a:r>
              <a:rPr lang="en-US" sz="2100" dirty="0"/>
              <a:t>How are we going to predict?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2659" y="2085696"/>
            <a:ext cx="4149030" cy="2857525"/>
          </a:xfrm>
        </p:spPr>
        <p:txBody>
          <a:bodyPr>
            <a:normAutofit/>
          </a:bodyPr>
          <a:lstStyle/>
          <a:p>
            <a:r>
              <a:rPr lang="en-US" dirty="0"/>
              <a:t>Gathered data from Kaggle .</a:t>
            </a:r>
          </a:p>
          <a:p>
            <a:r>
              <a:rPr lang="en-US" dirty="0"/>
              <a:t>Identified the risk factors associated with Heart Stroke.</a:t>
            </a:r>
          </a:p>
          <a:p>
            <a:r>
              <a:rPr lang="en-US" dirty="0"/>
              <a:t>Finding the probability of the risk of Heart Stroke based on historical data.</a:t>
            </a:r>
          </a:p>
          <a:p>
            <a:r>
              <a:rPr lang="en-US" dirty="0"/>
              <a:t>Defining it as a classification problem.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62312" y="1251286"/>
            <a:ext cx="3600450" cy="571500"/>
          </a:xfrm>
        </p:spPr>
        <p:txBody>
          <a:bodyPr/>
          <a:lstStyle/>
          <a:p>
            <a:r>
              <a:rPr lang="en-US" sz="2100" dirty="0"/>
              <a:t>The Data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62312" y="2085696"/>
            <a:ext cx="3600450" cy="285752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ID 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Gender</a:t>
            </a:r>
            <a:r>
              <a:rPr lang="en-US" dirty="0">
                <a:solidFill>
                  <a:schemeClr val="accent1"/>
                </a:solidFill>
              </a:rPr>
              <a:t>*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Age</a:t>
            </a:r>
            <a:r>
              <a:rPr lang="en-US" dirty="0">
                <a:solidFill>
                  <a:schemeClr val="accent1"/>
                </a:solidFill>
              </a:rPr>
              <a:t>*</a:t>
            </a:r>
          </a:p>
          <a:p>
            <a:r>
              <a:rPr lang="en-US" dirty="0">
                <a:solidFill>
                  <a:schemeClr val="accent4"/>
                </a:solidFill>
              </a:rPr>
              <a:t>Heart Disease</a:t>
            </a:r>
          </a:p>
          <a:p>
            <a:r>
              <a:rPr lang="en-US" dirty="0">
                <a:solidFill>
                  <a:schemeClr val="accent4"/>
                </a:solidFill>
              </a:rPr>
              <a:t>Hypertension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Ever married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Work type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62877C-1B2D-48F9-DFB5-8DA345200556}"/>
              </a:ext>
            </a:extLst>
          </p:cNvPr>
          <p:cNvSpPr txBox="1"/>
          <p:nvPr/>
        </p:nvSpPr>
        <p:spPr>
          <a:xfrm>
            <a:off x="6723128" y="2053445"/>
            <a:ext cx="2406800" cy="2534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313" indent="-21431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Franklin Gothic Medium" panose="020B0603020102020204" pitchFamily="34" charset="0"/>
              </a:rPr>
              <a:t>Residence Type</a:t>
            </a:r>
          </a:p>
          <a:p>
            <a:pPr marL="214313" indent="-21431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Average Glucose Level</a:t>
            </a:r>
          </a:p>
          <a:p>
            <a:pPr marL="214313" indent="-21431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Franklin Gothic Medium" panose="020B0603020102020204" pitchFamily="34" charset="0"/>
              </a:rPr>
              <a:t>BMI</a:t>
            </a:r>
            <a:r>
              <a:rPr lang="en-US" dirty="0">
                <a:solidFill>
                  <a:schemeClr val="accent1"/>
                </a:solidFill>
                <a:latin typeface="Franklin Gothic Medium" panose="020B0603020102020204" pitchFamily="34" charset="0"/>
              </a:rPr>
              <a:t>*</a:t>
            </a:r>
          </a:p>
          <a:p>
            <a:pPr marL="214313" indent="-21431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Franklin Gothic Medium" panose="020B0603020102020204" pitchFamily="34" charset="0"/>
              </a:rPr>
              <a:t>Smoking Status</a:t>
            </a:r>
          </a:p>
          <a:p>
            <a:pPr marL="214313" indent="-214313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dirty="0">
                <a:solidFill>
                  <a:schemeClr val="accent4"/>
                </a:solidFill>
                <a:latin typeface="Franklin Gothic Medium" panose="020B0603020102020204" pitchFamily="34" charset="0"/>
              </a:rPr>
              <a:t>Stroke</a:t>
            </a:r>
            <a:endParaRPr lang="en-CA" dirty="0">
              <a:solidFill>
                <a:schemeClr val="accent4"/>
              </a:solidFill>
              <a:latin typeface="Franklin Gothic Medium" panose="020B0603020102020204" pitchFamily="34" charset="0"/>
            </a:endParaRPr>
          </a:p>
        </p:txBody>
      </p:sp>
      <p:pic>
        <p:nvPicPr>
          <p:cNvPr id="1033" name="Picture 9">
            <a:extLst>
              <a:ext uri="{FF2B5EF4-FFF2-40B4-BE49-F238E27FC236}">
                <a16:creationId xmlns:a16="http://schemas.microsoft.com/office/drawing/2014/main" id="{1B6C6F7D-18BE-4816-B06F-A7B53890F8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390"/>
            <a:ext cx="1709682" cy="116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5" name="Picture 11">
            <a:extLst>
              <a:ext uri="{FF2B5EF4-FFF2-40B4-BE49-F238E27FC236}">
                <a16:creationId xmlns:a16="http://schemas.microsoft.com/office/drawing/2014/main" id="{096FE8D4-85C2-E18E-7852-A29403C305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2179" y="42327"/>
            <a:ext cx="1565231" cy="1160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3810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768096" y="438912"/>
            <a:ext cx="2350185" cy="112471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3000" kern="1200">
                <a:latin typeface="+mj-lt"/>
                <a:ea typeface="+mj-ea"/>
                <a:cs typeface="+mj-cs"/>
              </a:rPr>
              <a:t>Exploratory Data Analysis: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677796" y="1502815"/>
            <a:ext cx="2748690" cy="893513"/>
          </a:xfrm>
        </p:spPr>
        <p:txBody>
          <a:bodyPr>
            <a:normAutofit/>
          </a:bodyPr>
          <a:lstStyle/>
          <a:p>
            <a:pPr marL="215067" indent="-215067" defTabSz="573512">
              <a:spcBef>
                <a:spcPts val="576"/>
              </a:spcBef>
              <a:spcAft>
                <a:spcPts val="96"/>
              </a:spcAft>
            </a:pPr>
            <a:r>
              <a:rPr lang="en-US" sz="1505" kern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No. Features: 11</a:t>
            </a:r>
          </a:p>
          <a:p>
            <a:pPr marL="215067" indent="-215067" defTabSz="573512">
              <a:spcBef>
                <a:spcPts val="576"/>
              </a:spcBef>
              <a:spcAft>
                <a:spcPts val="96"/>
              </a:spcAft>
            </a:pPr>
            <a:r>
              <a:rPr lang="en-US" sz="1505" kern="1200" dirty="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No. Records: 5108</a:t>
            </a:r>
          </a:p>
          <a:p>
            <a:pPr marL="0" indent="0">
              <a:buNone/>
            </a:pPr>
            <a:endParaRPr lang="en-US" sz="2400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9D9A1EA-CDE1-15C1-8513-E655F143F6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0485543"/>
              </p:ext>
            </p:extLst>
          </p:nvPr>
        </p:nvGraphicFramePr>
        <p:xfrm>
          <a:off x="3734691" y="1197405"/>
          <a:ext cx="2595985" cy="3074328"/>
        </p:xfrm>
        <a:graphic>
          <a:graphicData uri="http://schemas.openxmlformats.org/drawingml/2006/table">
            <a:tbl>
              <a:tblPr>
                <a:tableStyleId>{85BE263C-DBD7-4A20-BB59-AAB30ACAA65A}</a:tableStyleId>
              </a:tblPr>
              <a:tblGrid>
                <a:gridCol w="1374346">
                  <a:extLst>
                    <a:ext uri="{9D8B030D-6E8A-4147-A177-3AD203B41FA5}">
                      <a16:colId xmlns:a16="http://schemas.microsoft.com/office/drawing/2014/main" val="780485499"/>
                    </a:ext>
                  </a:extLst>
                </a:gridCol>
                <a:gridCol w="1221639">
                  <a:extLst>
                    <a:ext uri="{9D8B030D-6E8A-4147-A177-3AD203B41FA5}">
                      <a16:colId xmlns:a16="http://schemas.microsoft.com/office/drawing/2014/main" val="3986404132"/>
                    </a:ext>
                  </a:extLst>
                </a:gridCol>
              </a:tblGrid>
              <a:tr h="14962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  <a:latin typeface="+mj-lt"/>
                        </a:rPr>
                        <a:t>Feature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  <a:latin typeface="+mj-lt"/>
                        </a:rPr>
                        <a:t>Data Type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1009787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int64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9506204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gender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object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32448368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  <a:latin typeface="+mj-lt"/>
                        </a:rPr>
                        <a:t>float64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056782985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hypertension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int64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92200166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  <a:latin typeface="+mj-lt"/>
                        </a:rPr>
                        <a:t>heart_disease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int64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171884717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  <a:latin typeface="+mj-lt"/>
                        </a:rPr>
                        <a:t>ever_married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object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94420269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  <a:latin typeface="+mj-lt"/>
                        </a:rPr>
                        <a:t>work_type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object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95818933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  <a:latin typeface="+mj-lt"/>
                        </a:rPr>
                        <a:t>Residence_type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object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6721578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  <a:latin typeface="+mj-lt"/>
                        </a:rPr>
                        <a:t>avg_glucose_level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float64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694522918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  <a:latin typeface="+mj-lt"/>
                        </a:rPr>
                        <a:t>bmi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float64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78836779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  <a:latin typeface="+mj-lt"/>
                        </a:rPr>
                        <a:t>smoking_status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object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144614"/>
                  </a:ext>
                </a:extLst>
              </a:tr>
              <a:tr h="23777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stroke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  <a:latin typeface="+mj-lt"/>
                        </a:rPr>
                        <a:t>int64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+mj-lt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5926329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6054E31-AFCE-88E9-EE96-BEDB42353A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9422459"/>
              </p:ext>
            </p:extLst>
          </p:nvPr>
        </p:nvGraphicFramePr>
        <p:xfrm>
          <a:off x="492490" y="2571750"/>
          <a:ext cx="2901395" cy="1524306"/>
        </p:xfrm>
        <a:graphic>
          <a:graphicData uri="http://schemas.openxmlformats.org/drawingml/2006/table">
            <a:tbl>
              <a:tblPr>
                <a:tableStyleId>{EB9631B5-78F2-41C9-869B-9F39066F8104}</a:tableStyleId>
              </a:tblPr>
              <a:tblGrid>
                <a:gridCol w="1713079">
                  <a:extLst>
                    <a:ext uri="{9D8B030D-6E8A-4147-A177-3AD203B41FA5}">
                      <a16:colId xmlns:a16="http://schemas.microsoft.com/office/drawing/2014/main" val="2536428177"/>
                    </a:ext>
                  </a:extLst>
                </a:gridCol>
                <a:gridCol w="1188316">
                  <a:extLst>
                    <a:ext uri="{9D8B030D-6E8A-4147-A177-3AD203B41FA5}">
                      <a16:colId xmlns:a16="http://schemas.microsoft.com/office/drawing/2014/main" val="3325654040"/>
                    </a:ext>
                  </a:extLst>
                </a:gridCol>
              </a:tblGrid>
              <a:tr h="25405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Categorical Features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No. Categories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8877087"/>
                  </a:ext>
                </a:extLst>
              </a:tr>
              <a:tr h="25405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>
                          <a:effectLst/>
                        </a:rPr>
                        <a:t>gender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411320854"/>
                  </a:ext>
                </a:extLst>
              </a:tr>
              <a:tr h="25405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ever_married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342237773"/>
                  </a:ext>
                </a:extLst>
              </a:tr>
              <a:tr h="25405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work_type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5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384102579"/>
                  </a:ext>
                </a:extLst>
              </a:tr>
              <a:tr h="25405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Residence_type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>
                          <a:effectLst/>
                        </a:rPr>
                        <a:t>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083962121"/>
                  </a:ext>
                </a:extLst>
              </a:tr>
              <a:tr h="254051">
                <a:tc>
                  <a:txBody>
                    <a:bodyPr/>
                    <a:lstStyle/>
                    <a:p>
                      <a:pPr algn="l" fontAlgn="ctr"/>
                      <a:r>
                        <a:rPr lang="en-US" sz="1400" u="none" strike="noStrike" dirty="0" err="1">
                          <a:effectLst/>
                        </a:rPr>
                        <a:t>smoking_status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4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9542936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E8FFE09C-29A5-5B0B-C367-A3B4412F5E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466043"/>
              </p:ext>
            </p:extLst>
          </p:nvPr>
        </p:nvGraphicFramePr>
        <p:xfrm>
          <a:off x="6556712" y="1223613"/>
          <a:ext cx="2164619" cy="2937457"/>
        </p:xfrm>
        <a:graphic>
          <a:graphicData uri="http://schemas.openxmlformats.org/drawingml/2006/table">
            <a:tbl>
              <a:tblPr>
                <a:tableStyleId>{85BE263C-DBD7-4A20-BB59-AAB30ACAA65A}</a:tableStyleId>
              </a:tblPr>
              <a:tblGrid>
                <a:gridCol w="1401095">
                  <a:extLst>
                    <a:ext uri="{9D8B030D-6E8A-4147-A177-3AD203B41FA5}">
                      <a16:colId xmlns:a16="http://schemas.microsoft.com/office/drawing/2014/main" val="252315338"/>
                    </a:ext>
                  </a:extLst>
                </a:gridCol>
                <a:gridCol w="763524">
                  <a:extLst>
                    <a:ext uri="{9D8B030D-6E8A-4147-A177-3AD203B41FA5}">
                      <a16:colId xmlns:a16="http://schemas.microsoft.com/office/drawing/2014/main" val="1788282516"/>
                    </a:ext>
                  </a:extLst>
                </a:gridCol>
              </a:tblGrid>
              <a:tr h="288409"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Features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No. </a:t>
                      </a:r>
                      <a:r>
                        <a:rPr lang="en-US" sz="1400" b="1" u="none" strike="noStrike" dirty="0" err="1">
                          <a:effectLst/>
                        </a:rPr>
                        <a:t>NaN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57682460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775824273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gender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extLst>
                  <a:ext uri="{0D108BD9-81ED-4DB2-BD59-A6C34878D82A}">
                    <a16:rowId xmlns:a16="http://schemas.microsoft.com/office/drawing/2014/main" val="3710106252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age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extLst>
                  <a:ext uri="{0D108BD9-81ED-4DB2-BD59-A6C34878D82A}">
                    <a16:rowId xmlns:a16="http://schemas.microsoft.com/office/drawing/2014/main" val="277103808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hypertension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extLst>
                  <a:ext uri="{0D108BD9-81ED-4DB2-BD59-A6C34878D82A}">
                    <a16:rowId xmlns:a16="http://schemas.microsoft.com/office/drawing/2014/main" val="9797481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heart_disease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extLst>
                  <a:ext uri="{0D108BD9-81ED-4DB2-BD59-A6C34878D82A}">
                    <a16:rowId xmlns:a16="http://schemas.microsoft.com/office/drawing/2014/main" val="102118346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ever_married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extLst>
                  <a:ext uri="{0D108BD9-81ED-4DB2-BD59-A6C34878D82A}">
                    <a16:rowId xmlns:a16="http://schemas.microsoft.com/office/drawing/2014/main" val="3762248534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work_type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extLst>
                  <a:ext uri="{0D108BD9-81ED-4DB2-BD59-A6C34878D82A}">
                    <a16:rowId xmlns:a16="http://schemas.microsoft.com/office/drawing/2014/main" val="85205769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Residence_type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extLst>
                  <a:ext uri="{0D108BD9-81ED-4DB2-BD59-A6C34878D82A}">
                    <a16:rowId xmlns:a16="http://schemas.microsoft.com/office/drawing/2014/main" val="1616445934"/>
                  </a:ext>
                </a:extLst>
              </a:tr>
              <a:tr h="190724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avg_glucose_level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extLst>
                  <a:ext uri="{0D108BD9-81ED-4DB2-BD59-A6C34878D82A}">
                    <a16:rowId xmlns:a16="http://schemas.microsoft.com/office/drawing/2014/main" val="489614093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bmi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201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/>
                </a:tc>
                <a:extLst>
                  <a:ext uri="{0D108BD9-81ED-4DB2-BD59-A6C34878D82A}">
                    <a16:rowId xmlns:a16="http://schemas.microsoft.com/office/drawing/2014/main" val="3509735811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smoking_status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6917372"/>
                  </a:ext>
                </a:extLst>
              </a:tr>
              <a:tr h="1792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stroke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u="none" strike="noStrike" dirty="0">
                          <a:effectLst/>
                        </a:rPr>
                        <a:t>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394" marR="7394" marT="7394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6475185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9881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486" y="273843"/>
            <a:ext cx="3971261" cy="1547856"/>
          </a:xfrm>
        </p:spPr>
        <p:txBody>
          <a:bodyPr anchor="b">
            <a:normAutofit/>
          </a:bodyPr>
          <a:lstStyle/>
          <a:p>
            <a:r>
              <a:rPr lang="en-US" sz="4100"/>
              <a:t>Imbalanced Data</a:t>
            </a:r>
          </a:p>
        </p:txBody>
      </p:sp>
      <p:pic>
        <p:nvPicPr>
          <p:cNvPr id="14" name="Content Placeholder 13" descr="A graph of a person and person">
            <a:extLst>
              <a:ext uri="{FF2B5EF4-FFF2-40B4-BE49-F238E27FC236}">
                <a16:creationId xmlns:a16="http://schemas.microsoft.com/office/drawing/2014/main" id="{D7C9722E-AEBE-100E-E6C4-EC5F152CD2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0985" y="382464"/>
            <a:ext cx="3593016" cy="2694762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28712E-09B4-8B82-9E52-0A431712FF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9805" y="343536"/>
            <a:ext cx="2328425" cy="2733690"/>
          </a:xfrm>
          <a:prstGeom prst="rect">
            <a:avLst/>
          </a:prstGeom>
        </p:spPr>
      </p:pic>
      <p:pic>
        <p:nvPicPr>
          <p:cNvPr id="12" name="Picture 11" descr="A graph of age and age&#10;&#10;Description automatically generated">
            <a:extLst>
              <a:ext uri="{FF2B5EF4-FFF2-40B4-BE49-F238E27FC236}">
                <a16:creationId xmlns:a16="http://schemas.microsoft.com/office/drawing/2014/main" id="{81D07CB1-BCEC-5A87-B82E-45BDDD939D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10" y="482451"/>
            <a:ext cx="2825635" cy="2825635"/>
          </a:xfrm>
          <a:prstGeom prst="rect">
            <a:avLst/>
          </a:prstGeom>
        </p:spPr>
      </p:pic>
      <p:pic>
        <p:nvPicPr>
          <p:cNvPr id="10" name="Content Placeholder 9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3170F2C6-3060-7E46-51CE-D17E0C28E0D7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260" y="3080471"/>
            <a:ext cx="2750705" cy="206302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7FC9451-2F68-7D26-F5A0-A031483EDE5F}"/>
              </a:ext>
            </a:extLst>
          </p:cNvPr>
          <p:cNvSpPr txBox="1"/>
          <p:nvPr/>
        </p:nvSpPr>
        <p:spPr>
          <a:xfrm>
            <a:off x="3655770" y="3182570"/>
            <a:ext cx="519197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Age and Stroke.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Distribution of age with respect to incidence of stroke.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Gender representation in data.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Class Imbalance.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B89DD8A-911F-CF3A-F32C-6CE7CFA1BE92}"/>
              </a:ext>
            </a:extLst>
          </p:cNvPr>
          <p:cNvCxnSpPr/>
          <p:nvPr/>
        </p:nvCxnSpPr>
        <p:spPr>
          <a:xfrm flipV="1">
            <a:off x="1212490" y="1350110"/>
            <a:ext cx="916230" cy="1068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3B27CFE6-8984-A396-1B5F-A80C8B5DD005}"/>
              </a:ext>
            </a:extLst>
          </p:cNvPr>
          <p:cNvSpPr/>
          <p:nvPr/>
        </p:nvSpPr>
        <p:spPr>
          <a:xfrm>
            <a:off x="2104720" y="4384847"/>
            <a:ext cx="305410" cy="61082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703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Distribution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Data Distribution Overview:</a:t>
            </a:r>
          </a:p>
          <a:p>
            <a:r>
              <a:rPr lang="en-US" sz="1800" dirty="0"/>
              <a:t>Higher Correlation:</a:t>
            </a:r>
          </a:p>
          <a:p>
            <a:pPr lvl="1"/>
            <a:r>
              <a:rPr lang="en-US" sz="1600" dirty="0"/>
              <a:t> Age and stroke.</a:t>
            </a:r>
          </a:p>
          <a:p>
            <a:pPr lvl="1"/>
            <a:r>
              <a:rPr lang="en-US" sz="1600" dirty="0"/>
              <a:t>Glucose Level and stroke</a:t>
            </a:r>
            <a:endParaRPr lang="en-US" sz="2000" dirty="0"/>
          </a:p>
          <a:p>
            <a:pPr marL="0" indent="0">
              <a:buNone/>
            </a:pPr>
            <a:r>
              <a:rPr lang="en-US" sz="2000" dirty="0"/>
              <a:t>  </a:t>
            </a:r>
          </a:p>
          <a:p>
            <a:pPr marL="0" indent="0">
              <a:buNone/>
            </a:pPr>
            <a:endParaRPr lang="en-US" sz="20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3332150-6A19-9E3B-BDA1-C03E40797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2477" y="0"/>
            <a:ext cx="5441523" cy="5002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EBFA83B-168A-E10D-23AA-6156AD714272}"/>
              </a:ext>
            </a:extLst>
          </p:cNvPr>
          <p:cNvCxnSpPr/>
          <p:nvPr/>
        </p:nvCxnSpPr>
        <p:spPr>
          <a:xfrm>
            <a:off x="4572000" y="891995"/>
            <a:ext cx="458115" cy="458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4043DAAB-A4D6-D83C-556D-0D6FCD763336}"/>
              </a:ext>
            </a:extLst>
          </p:cNvPr>
          <p:cNvSpPr/>
          <p:nvPr/>
        </p:nvSpPr>
        <p:spPr>
          <a:xfrm>
            <a:off x="6251755" y="47788"/>
            <a:ext cx="610820" cy="1350110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9FB44EC0-CF3B-90CB-0B60-78C6839413D7}"/>
              </a:ext>
            </a:extLst>
          </p:cNvPr>
          <p:cNvSpPr/>
          <p:nvPr/>
        </p:nvSpPr>
        <p:spPr>
          <a:xfrm>
            <a:off x="6404460" y="3487980"/>
            <a:ext cx="458115" cy="1068935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7566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41"/>
          <p:cNvPicPr/>
          <p:nvPr/>
        </p:nvPicPr>
        <p:blipFill>
          <a:blip r:embed="rId2"/>
          <a:stretch/>
        </p:blipFill>
        <p:spPr>
          <a:xfrm>
            <a:off x="58938" y="1361344"/>
            <a:ext cx="9025885" cy="2924817"/>
          </a:xfrm>
          <a:prstGeom prst="rect">
            <a:avLst/>
          </a:prstGeom>
          <a:ln w="0"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 w="0">
            <a:noFill/>
          </a:ln>
        </p:spPr>
        <p:txBody>
          <a:bodyPr vert="horz" lIns="0" tIns="0" rIns="0" bIns="0" rtlCol="0" anchor="ctr">
            <a:noAutofit/>
          </a:bodyPr>
          <a:lstStyle/>
          <a:p>
            <a:r>
              <a:rPr lang="en-CA" sz="3991" spc="-1">
                <a:solidFill>
                  <a:srgbClr val="000000"/>
                </a:solidFill>
                <a:latin typeface="Arial"/>
              </a:rPr>
              <a:t>Model selection</a:t>
            </a:r>
          </a:p>
        </p:txBody>
      </p:sp>
    </p:spTree>
    <p:extLst>
      <p:ext uri="{BB962C8B-B14F-4D97-AF65-F5344CB8AC3E}">
        <p14:creationId xmlns:p14="http://schemas.microsoft.com/office/powerpoint/2010/main" val="2450920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353900" y="191025"/>
            <a:ext cx="8825700" cy="117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Application to make this model discover a product </a:t>
            </a:r>
            <a:endParaRPr/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502815"/>
            <a:ext cx="9144000" cy="51442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41145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2014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Ask for permission to use the data filled from the user</a:t>
            </a:r>
            <a:endParaRPr/>
          </a:p>
        </p:txBody>
      </p:sp>
      <p:pic>
        <p:nvPicPr>
          <p:cNvPr id="61" name="Google Shape;6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7025"/>
            <a:ext cx="9144000" cy="405647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63349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After the approve from the patient the data is send to the server and return the prediction about stroke</a:t>
            </a:r>
            <a:endParaRPr/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286900"/>
            <a:ext cx="9144000" cy="393344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03542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1158</TotalTime>
  <Words>316</Words>
  <Application>Microsoft Office PowerPoint</Application>
  <PresentationFormat>On-screen Show (16:9)</PresentationFormat>
  <Paragraphs>113</Paragraphs>
  <Slides>9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Franklin Gothic Medium</vt:lpstr>
      <vt:lpstr>Wingdings</vt:lpstr>
      <vt:lpstr>Office Theme</vt:lpstr>
      <vt:lpstr>Heart Stroke  Prediction</vt:lpstr>
      <vt:lpstr>Predicting Heart Stroke </vt:lpstr>
      <vt:lpstr>Exploratory Data Analysis:</vt:lpstr>
      <vt:lpstr>Imbalanced Data</vt:lpstr>
      <vt:lpstr>Data Distribution</vt:lpstr>
      <vt:lpstr>Model selection</vt:lpstr>
      <vt:lpstr>PowerPoint Presentation</vt:lpstr>
      <vt:lpstr>Ask for permission to use the data filled from the user</vt:lpstr>
      <vt:lpstr>After the approve from the patient the data is send to the server and return the prediction about stroke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Julian</dc:creator>
  <cp:lastModifiedBy>Hassan Mehmood</cp:lastModifiedBy>
  <cp:revision>165</cp:revision>
  <dcterms:created xsi:type="dcterms:W3CDTF">2013-08-21T19:17:07Z</dcterms:created>
  <dcterms:modified xsi:type="dcterms:W3CDTF">2023-09-26T03:12:10Z</dcterms:modified>
</cp:coreProperties>
</file>

<file path=docProps/thumbnail.jpeg>
</file>